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7" d="100"/>
          <a:sy n="97" d="100"/>
        </p:scale>
        <p:origin x="136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11/19/2024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11/19/2024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11/19/2024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11/19/2024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11/19/2024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11/19/2024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11/19/2024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11/19/2024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11/19/2024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11/19/2024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11/19/2024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Heleiley/Final-Assignment/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Heleiley/Final-Assignment/blob/main/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Heleiley/Final-Assignment/blob/main/jupyter-labs-eda-sql-coursera_sqllite(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Heleiley/Final-Assignment/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Heleiley/Final-Assignment/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Heleiley/Final-Assignment/blob/main/SpaceX_Machine%20Learning%20Prediction_Part_5(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Heleiley/Final-Assignment/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Heleiley/Final-Assignment/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568734"/>
            <a:ext cx="2514600" cy="1200329"/>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Oviedo Sandoval Esteban Orlando</a:t>
            </a:r>
          </a:p>
          <a:p>
            <a:endParaRPr lang="en-US" dirty="0">
              <a:solidFill>
                <a:schemeClr val="bg2"/>
              </a:solidFill>
              <a:latin typeface="Abadi"/>
              <a:ea typeface="SF Pro" pitchFamily="2" charset="0"/>
              <a:cs typeface="SF Pro" pitchFamily="2" charset="0"/>
            </a:endParaRPr>
          </a:p>
          <a:p>
            <a:r>
              <a:rPr lang="en-US" dirty="0">
                <a:solidFill>
                  <a:schemeClr val="bg2"/>
                </a:solidFill>
                <a:latin typeface="Abadi"/>
                <a:ea typeface="SF Pro" pitchFamily="2" charset="0"/>
                <a:cs typeface="SF Pro" pitchFamily="2" charset="0"/>
              </a:rPr>
              <a:t>14/11/2024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1600" dirty="0">
                <a:latin typeface="Abadi" panose="020B0604020104020204" pitchFamily="34" charset="0"/>
              </a:rPr>
              <a:t>We loaded the SpaceX dataset from the previous section, identified and calculated the percentage of missing values, calculated the number of launches per site, calculated the number and occurrence of each orbit, calculated the number of missions per type of orbit, created a landing outcome label from the Outcome column, and exported the file to CSV for future use</a:t>
            </a:r>
          </a:p>
          <a:p>
            <a:r>
              <a:rPr lang="en-US" sz="2200" dirty="0">
                <a:solidFill>
                  <a:schemeClr val="accent3">
                    <a:lumMod val="25000"/>
                  </a:schemeClr>
                </a:solidFill>
                <a:latin typeface="Abadi" panose="020B0604020104020204" pitchFamily="34" charset="0"/>
              </a:rPr>
              <a:t>GitHub URL:</a:t>
            </a:r>
            <a:r>
              <a:rPr lang="en-US" sz="2200" dirty="0">
                <a:solidFill>
                  <a:schemeClr val="accent3">
                    <a:lumMod val="25000"/>
                  </a:schemeClr>
                </a:solidFill>
                <a:latin typeface="Abadi" panose="020B0604020104020204" pitchFamily="34" charset="0"/>
                <a:hlinkClick r:id="rId3"/>
              </a:rPr>
              <a:t>https://github.com/Heleiley/Final-Assignment/blob/main/labs-jupyter-spacex-Data%20wrangling.ipynb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Imagen 2">
            <a:extLst>
              <a:ext uri="{FF2B5EF4-FFF2-40B4-BE49-F238E27FC236}">
                <a16:creationId xmlns:a16="http://schemas.microsoft.com/office/drawing/2014/main" id="{DBA10288-C588-4D50-8542-46BCEA1A8274}"/>
              </a:ext>
            </a:extLst>
          </p:cNvPr>
          <p:cNvPicPr>
            <a:picLocks noChangeAspect="1"/>
          </p:cNvPicPr>
          <p:nvPr/>
        </p:nvPicPr>
        <p:blipFill>
          <a:blip r:embed="rId4"/>
          <a:stretch>
            <a:fillRect/>
          </a:stretch>
        </p:blipFill>
        <p:spPr>
          <a:xfrm>
            <a:off x="2702992" y="4001294"/>
            <a:ext cx="4867275" cy="1809750"/>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1600" dirty="0">
                <a:latin typeface="Abadi" panose="020B0604020104020204" pitchFamily="34" charset="0"/>
              </a:rPr>
              <a:t>We used the following charts: scatter, bar chart, point and line chart. These were used because they better highlight the relationships between the different variables utilized and better show comparisons</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https://github.com/Heleiley/Final-Assignment/blob/main/edadataviz.ipynb</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9887996" cy="5046244"/>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SQL queries Performed</a:t>
            </a:r>
          </a:p>
          <a:p>
            <a:pPr lvl="1">
              <a:lnSpc>
                <a:spcPct val="100000"/>
              </a:lnSpc>
              <a:spcBef>
                <a:spcPts val="1400"/>
              </a:spcBef>
            </a:pPr>
            <a:r>
              <a:rPr lang="en-US" sz="1100" dirty="0">
                <a:solidFill>
                  <a:schemeClr val="accent3">
                    <a:lumMod val="25000"/>
                  </a:schemeClr>
                </a:solidFill>
                <a:latin typeface="Abadi" panose="020B0604020104020204" pitchFamily="34" charset="0"/>
              </a:rPr>
              <a:t>Display the names of the unique launch sites</a:t>
            </a:r>
          </a:p>
          <a:p>
            <a:pPr lvl="1">
              <a:lnSpc>
                <a:spcPct val="100000"/>
              </a:lnSpc>
              <a:spcBef>
                <a:spcPts val="1400"/>
              </a:spcBef>
            </a:pPr>
            <a:r>
              <a:rPr lang="en-US" sz="1100" dirty="0">
                <a:latin typeface="Abadi" panose="020B0604020104020204" pitchFamily="34" charset="0"/>
              </a:rPr>
              <a:t>Display 5 records where launch sites begin with the string 'CCA'</a:t>
            </a:r>
          </a:p>
          <a:p>
            <a:pPr lvl="1">
              <a:lnSpc>
                <a:spcPct val="100000"/>
              </a:lnSpc>
              <a:spcBef>
                <a:spcPts val="1400"/>
              </a:spcBef>
            </a:pPr>
            <a:r>
              <a:rPr lang="en-US" sz="1100" dirty="0">
                <a:latin typeface="Abadi" panose="020B0604020104020204" pitchFamily="34" charset="0"/>
              </a:rPr>
              <a:t>Display the total payload mass carried by boosters launched by NASA (CRS)</a:t>
            </a:r>
          </a:p>
          <a:p>
            <a:pPr lvl="1">
              <a:lnSpc>
                <a:spcPct val="100000"/>
              </a:lnSpc>
              <a:spcBef>
                <a:spcPts val="1400"/>
              </a:spcBef>
            </a:pPr>
            <a:r>
              <a:rPr lang="en-US" sz="1100" dirty="0">
                <a:latin typeface="Abadi" panose="020B0604020104020204" pitchFamily="34" charset="0"/>
              </a:rPr>
              <a:t>Display average payload mass carried by booster version F9 v1.1</a:t>
            </a:r>
          </a:p>
          <a:p>
            <a:pPr lvl="1">
              <a:lnSpc>
                <a:spcPct val="100000"/>
              </a:lnSpc>
              <a:spcBef>
                <a:spcPts val="1400"/>
              </a:spcBef>
            </a:pPr>
            <a:r>
              <a:rPr lang="en-US" sz="1100" dirty="0">
                <a:latin typeface="Abadi" panose="020B0604020104020204" pitchFamily="34" charset="0"/>
              </a:rPr>
              <a:t>List the date when the first </a:t>
            </a:r>
            <a:r>
              <a:rPr lang="en-US" sz="1100" dirty="0" err="1">
                <a:latin typeface="Abadi" panose="020B0604020104020204" pitchFamily="34" charset="0"/>
              </a:rPr>
              <a:t>succesful</a:t>
            </a:r>
            <a:r>
              <a:rPr lang="en-US" sz="1100" dirty="0">
                <a:latin typeface="Abadi" panose="020B0604020104020204" pitchFamily="34" charset="0"/>
              </a:rPr>
              <a:t> landing outcome in ground pad was </a:t>
            </a:r>
            <a:r>
              <a:rPr lang="en-US" sz="1100" dirty="0" err="1">
                <a:latin typeface="Abadi" panose="020B0604020104020204" pitchFamily="34" charset="0"/>
              </a:rPr>
              <a:t>acheived</a:t>
            </a:r>
            <a:r>
              <a:rPr lang="en-US" sz="1100" dirty="0">
                <a:latin typeface="Abadi" panose="020B0604020104020204" pitchFamily="34" charset="0"/>
              </a:rPr>
              <a:t>.</a:t>
            </a:r>
          </a:p>
          <a:p>
            <a:pPr lvl="1">
              <a:lnSpc>
                <a:spcPct val="100000"/>
              </a:lnSpc>
              <a:spcBef>
                <a:spcPts val="1400"/>
              </a:spcBef>
            </a:pPr>
            <a:r>
              <a:rPr lang="en-US" sz="1100" dirty="0">
                <a:latin typeface="Abadi" panose="020B0604020104020204" pitchFamily="34" charset="0"/>
              </a:rPr>
              <a:t>List the names of the boosters which have success in drone ship and have payload mass greater than 4000 but less than 6000</a:t>
            </a:r>
          </a:p>
          <a:p>
            <a:pPr lvl="1">
              <a:lnSpc>
                <a:spcPct val="100000"/>
              </a:lnSpc>
              <a:spcBef>
                <a:spcPts val="1400"/>
              </a:spcBef>
            </a:pPr>
            <a:r>
              <a:rPr lang="en-US" sz="1100" dirty="0">
                <a:latin typeface="Abadi" panose="020B0604020104020204" pitchFamily="34" charset="0"/>
              </a:rPr>
              <a:t>List the total number of successful and failure mission outcomes</a:t>
            </a:r>
          </a:p>
          <a:p>
            <a:pPr lvl="1">
              <a:lnSpc>
                <a:spcPct val="100000"/>
              </a:lnSpc>
              <a:spcBef>
                <a:spcPts val="1400"/>
              </a:spcBef>
            </a:pPr>
            <a:r>
              <a:rPr lang="en-US" sz="1100" dirty="0">
                <a:latin typeface="Abadi" panose="020B0604020104020204" pitchFamily="34" charset="0"/>
              </a:rPr>
              <a:t>List the names of the </a:t>
            </a:r>
            <a:r>
              <a:rPr lang="en-US" sz="1100" dirty="0" err="1">
                <a:latin typeface="Abadi" panose="020B0604020104020204" pitchFamily="34" charset="0"/>
              </a:rPr>
              <a:t>booster_versions</a:t>
            </a:r>
            <a:r>
              <a:rPr lang="en-US" sz="1100" dirty="0">
                <a:latin typeface="Abadi" panose="020B0604020104020204" pitchFamily="34" charset="0"/>
              </a:rPr>
              <a:t> which have carried the maximum payload mass. Use a subquery</a:t>
            </a:r>
          </a:p>
          <a:p>
            <a:pPr lvl="1">
              <a:lnSpc>
                <a:spcPct val="100000"/>
              </a:lnSpc>
              <a:spcBef>
                <a:spcPts val="1400"/>
              </a:spcBef>
            </a:pPr>
            <a:r>
              <a:rPr lang="en-US" sz="1100" dirty="0">
                <a:latin typeface="Abadi" panose="020B0604020104020204" pitchFamily="34" charset="0"/>
              </a:rPr>
              <a:t>List the records which will display the month names, failure </a:t>
            </a:r>
            <a:r>
              <a:rPr lang="en-US" sz="1100" dirty="0" err="1">
                <a:latin typeface="Abadi" panose="020B0604020104020204" pitchFamily="34" charset="0"/>
              </a:rPr>
              <a:t>landing_outcomes</a:t>
            </a:r>
            <a:r>
              <a:rPr lang="en-US" sz="1100" dirty="0">
                <a:latin typeface="Abadi" panose="020B0604020104020204" pitchFamily="34" charset="0"/>
              </a:rPr>
              <a:t> in drone ship ,booster versions, </a:t>
            </a:r>
            <a:r>
              <a:rPr lang="en-US" sz="1100" dirty="0" err="1">
                <a:latin typeface="Abadi" panose="020B0604020104020204" pitchFamily="34" charset="0"/>
              </a:rPr>
              <a:t>launch_site</a:t>
            </a:r>
            <a:r>
              <a:rPr lang="en-US" sz="1100" dirty="0">
                <a:latin typeface="Abadi" panose="020B0604020104020204" pitchFamily="34" charset="0"/>
              </a:rPr>
              <a:t> for the months in year 2015.</a:t>
            </a:r>
          </a:p>
          <a:p>
            <a:pPr lvl="1">
              <a:lnSpc>
                <a:spcPct val="100000"/>
              </a:lnSpc>
              <a:spcBef>
                <a:spcPts val="1400"/>
              </a:spcBef>
            </a:pPr>
            <a:r>
              <a:rPr lang="en-US" sz="1100" dirty="0">
                <a:latin typeface="Abadi" panose="020B0604020104020204" pitchFamily="34" charset="0"/>
              </a:rPr>
              <a:t>Rank the count of landing outcomes (such as Failure (drone ship) or Success (ground pad)) between the date 2010-06-04 and 2017-03-20, in descending order.</a:t>
            </a:r>
            <a:endParaRPr lang="en-US" sz="18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https://github.com/Heleiley/Final-Assignment/blob/main/jupyter-labs-eda-sql-coursera_sqllite(1).ipynb</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400" dirty="0">
                <a:latin typeface="Abadi" panose="020B0604020104020204" pitchFamily="34" charset="0"/>
              </a:rPr>
              <a:t>created and used the following objects in the Folium map</a:t>
            </a:r>
          </a:p>
          <a:p>
            <a:pPr lvl="1">
              <a:lnSpc>
                <a:spcPct val="100000"/>
              </a:lnSpc>
              <a:spcBef>
                <a:spcPts val="1400"/>
              </a:spcBef>
            </a:pPr>
            <a:r>
              <a:rPr lang="en-US" sz="1600" dirty="0">
                <a:latin typeface="Abadi" panose="020B0604020104020204" pitchFamily="34" charset="0"/>
              </a:rPr>
              <a:t>Markers: to create marks on the map </a:t>
            </a:r>
            <a:r>
              <a:rPr lang="es-AR" sz="1600" dirty="0" err="1">
                <a:latin typeface="Abadi" panose="020B0604020104020204" pitchFamily="34" charset="0"/>
              </a:rPr>
              <a:t>for</a:t>
            </a:r>
            <a:r>
              <a:rPr lang="es-AR" sz="1600" dirty="0">
                <a:latin typeface="Abadi" panose="020B0604020104020204" pitchFamily="34" charset="0"/>
              </a:rPr>
              <a:t> </a:t>
            </a:r>
            <a:r>
              <a:rPr lang="es-AR" sz="1600" dirty="0" err="1">
                <a:latin typeface="Abadi" panose="020B0604020104020204" pitchFamily="34" charset="0"/>
              </a:rPr>
              <a:t>example</a:t>
            </a:r>
            <a:r>
              <a:rPr lang="es-AR" sz="1600" dirty="0">
                <a:latin typeface="Abadi" panose="020B0604020104020204" pitchFamily="34" charset="0"/>
              </a:rPr>
              <a:t>, </a:t>
            </a:r>
            <a:r>
              <a:rPr lang="es-AR" sz="1600" dirty="0" err="1">
                <a:latin typeface="Abadi" panose="020B0604020104020204" pitchFamily="34" charset="0"/>
              </a:rPr>
              <a:t>launch</a:t>
            </a:r>
            <a:r>
              <a:rPr lang="es-AR" sz="1600" dirty="0">
                <a:latin typeface="Abadi" panose="020B0604020104020204" pitchFamily="34" charset="0"/>
              </a:rPr>
              <a:t> sites</a:t>
            </a:r>
          </a:p>
          <a:p>
            <a:pPr lvl="1">
              <a:lnSpc>
                <a:spcPct val="100000"/>
              </a:lnSpc>
              <a:spcBef>
                <a:spcPts val="1400"/>
              </a:spcBef>
            </a:pPr>
            <a:r>
              <a:rPr lang="en-US" sz="1600" dirty="0">
                <a:latin typeface="Abadi" panose="020B0604020104020204" pitchFamily="34" charset="0"/>
              </a:rPr>
              <a:t>Circle: used to create circles over the marks</a:t>
            </a:r>
            <a:endParaRPr lang="es-AR" sz="1600" dirty="0">
              <a:latin typeface="Abadi" panose="020B0604020104020204" pitchFamily="34" charset="0"/>
            </a:endParaRPr>
          </a:p>
          <a:p>
            <a:pPr lvl="1">
              <a:lnSpc>
                <a:spcPct val="100000"/>
              </a:lnSpc>
              <a:spcBef>
                <a:spcPts val="1400"/>
              </a:spcBef>
            </a:pPr>
            <a:r>
              <a:rPr lang="en-US" sz="1600" dirty="0">
                <a:latin typeface="Abadi" panose="020B0604020104020204" pitchFamily="34" charset="0"/>
              </a:rPr>
              <a:t>cons: used to create icons on the map</a:t>
            </a:r>
            <a:endParaRPr lang="es-AR" sz="1600" dirty="0">
              <a:latin typeface="Abadi" panose="020B0604020104020204" pitchFamily="34" charset="0"/>
            </a:endParaRPr>
          </a:p>
          <a:p>
            <a:pPr lvl="1">
              <a:lnSpc>
                <a:spcPct val="100000"/>
              </a:lnSpc>
              <a:spcBef>
                <a:spcPts val="1400"/>
              </a:spcBef>
            </a:pPr>
            <a:r>
              <a:rPr lang="en-US" sz="1600" dirty="0" err="1">
                <a:latin typeface="Abadi" panose="020B0604020104020204" pitchFamily="34" charset="0"/>
              </a:rPr>
              <a:t>PolyLine</a:t>
            </a:r>
            <a:r>
              <a:rPr lang="en-US" sz="1600" dirty="0">
                <a:latin typeface="Abadi" panose="020B0604020104020204" pitchFamily="34" charset="0"/>
              </a:rPr>
              <a:t>: created to draw lines between marks or points</a:t>
            </a:r>
            <a:endParaRPr lang="es-AR" sz="1600" dirty="0">
              <a:latin typeface="Abadi" panose="020B0604020104020204" pitchFamily="34" charset="0"/>
            </a:endParaRPr>
          </a:p>
          <a:p>
            <a:pPr lvl="1">
              <a:lnSpc>
                <a:spcPct val="100000"/>
              </a:lnSpc>
              <a:spcBef>
                <a:spcPts val="1400"/>
              </a:spcBef>
            </a:pPr>
            <a:r>
              <a:rPr lang="en-US" sz="1600" dirty="0" err="1">
                <a:latin typeface="Abadi" panose="020B0604020104020204" pitchFamily="34" charset="0"/>
              </a:rPr>
              <a:t>MarkerCluster</a:t>
            </a:r>
            <a:r>
              <a:rPr lang="en-US" sz="1600" dirty="0">
                <a:latin typeface="Abadi" panose="020B0604020104020204" pitchFamily="34" charset="0"/>
              </a:rPr>
              <a:t>: created for those points where there are many markers with the same coordinates</a:t>
            </a:r>
          </a:p>
          <a:p>
            <a:pPr lvl="1">
              <a:lnSpc>
                <a:spcPct val="100000"/>
              </a:lnSpc>
              <a:spcBef>
                <a:spcPts val="1400"/>
              </a:spcBef>
            </a:pPr>
            <a:endParaRPr lang="en-US" sz="2000" dirty="0">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https://github.com/Heleiley/Final-Assignment/blob/main/lab_jupyter_launch_site_location.ipynb</a:t>
            </a: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000" dirty="0">
                <a:latin typeface="Abadi" panose="020B0604020104020204" pitchFamily="34" charset="0"/>
              </a:rPr>
              <a:t>I created an interactive dashboard with </a:t>
            </a:r>
            <a:r>
              <a:rPr lang="en-US" sz="2000" dirty="0" err="1">
                <a:latin typeface="Abadi" panose="020B0604020104020204" pitchFamily="34" charset="0"/>
              </a:rPr>
              <a:t>Plotly</a:t>
            </a:r>
            <a:r>
              <a:rPr lang="en-US" sz="2000" dirty="0">
                <a:latin typeface="Abadi" panose="020B0604020104020204" pitchFamily="34" charset="0"/>
              </a:rPr>
              <a:t> and Dash. Some pie charts were created to show the total launches from certain sites, and a scatter plot was also created to show the relationship between payload mass and the class used</a:t>
            </a: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https://github.com/Heleiley/Final-Assignment/blob/main/spacex_dash_app.py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7944762" cy="4351338"/>
          </a:xfrm>
          <a:prstGeom prst="rect">
            <a:avLst/>
          </a:prstGeom>
        </p:spPr>
        <p:txBody>
          <a:bodyPr>
            <a:normAutofit/>
          </a:bodyPr>
          <a:lstStyle/>
          <a:p>
            <a:pPr>
              <a:lnSpc>
                <a:spcPct val="100000"/>
              </a:lnSpc>
              <a:spcBef>
                <a:spcPts val="1400"/>
              </a:spcBef>
            </a:pPr>
            <a:r>
              <a:rPr lang="en-US" sz="2000" dirty="0">
                <a:latin typeface="Abadi" panose="020B0604020104020204" pitchFamily="34" charset="0"/>
              </a:rPr>
              <a:t>I created the model by creating columns for the class, standardizing the data, and splitting the data into training and test sets. We evaluated the model by calculating the accuracy and confusion matrices, and then plotted the results. Finally, we aimed to find the optimal model by searching for the best hyperparameters and comparing the models with the highest accuracy</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https://github.com/Heleiley/Final-Assignment/blob/main/SpaceX_Machine%20Learning%20Prediction_Part_5(1).ipynb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Imagen 5">
            <a:extLst>
              <a:ext uri="{FF2B5EF4-FFF2-40B4-BE49-F238E27FC236}">
                <a16:creationId xmlns:a16="http://schemas.microsoft.com/office/drawing/2014/main" id="{720D19BC-8C25-5765-1E1F-78E83599D352}"/>
              </a:ext>
            </a:extLst>
          </p:cNvPr>
          <p:cNvPicPr>
            <a:picLocks noChangeAspect="1"/>
          </p:cNvPicPr>
          <p:nvPr/>
        </p:nvPicPr>
        <p:blipFill>
          <a:blip r:embed="rId4"/>
          <a:stretch>
            <a:fillRect/>
          </a:stretch>
        </p:blipFill>
        <p:spPr>
          <a:xfrm>
            <a:off x="9077324" y="1574800"/>
            <a:ext cx="1438275" cy="4200525"/>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tx1"/>
                </a:solidFill>
                <a:latin typeface="Abadi" panose="020B0604020104020204" pitchFamily="34" charset="0"/>
              </a:rPr>
              <a:t>It can be concluded that both the API and web scraping are capable of collecting and filtering SpaceX data that was later reused in subsequent labs. However, EDA with SQL was more useful for filtering the data as we could use specific functions for this purpose. Regarding the maps, we were able to see graphical data of launch sites, distances between them, and distances between these sites and different urban areas, which would have been difficult to understand without using Folium. With Dash, we were able to visualize the launch success rate by site thanks to the pie charts. Regarding the predictive analysis, we can conclude that considering the model scores, the decision tree is the best for analysis</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US" sz="2000" dirty="0">
                <a:latin typeface="Abadi" panose="020B0604020104020204" pitchFamily="34" charset="0"/>
              </a:rPr>
              <a:t>We can visualize that the CCFS SLC 40 site has the highest number of successful launches, considering that Class 0 represents failed launches and Class 1 represents successful ones</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n 5">
            <a:extLst>
              <a:ext uri="{FF2B5EF4-FFF2-40B4-BE49-F238E27FC236}">
                <a16:creationId xmlns:a16="http://schemas.microsoft.com/office/drawing/2014/main" id="{A0BAD3C3-71F2-B1DC-08F8-3C9F2D54B255}"/>
              </a:ext>
            </a:extLst>
          </p:cNvPr>
          <p:cNvPicPr>
            <a:picLocks noChangeAspect="1"/>
          </p:cNvPicPr>
          <p:nvPr/>
        </p:nvPicPr>
        <p:blipFill>
          <a:blip r:embed="rId3"/>
          <a:stretch>
            <a:fillRect/>
          </a:stretch>
        </p:blipFill>
        <p:spPr>
          <a:xfrm>
            <a:off x="5051820" y="1595129"/>
            <a:ext cx="6233791" cy="427385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400" dirty="0">
                <a:latin typeface="Abadi" panose="020B0604020104020204" pitchFamily="34" charset="0"/>
              </a:rPr>
              <a:t>"We can visualize that the majority of launches with low payload mass were from the CCAFS SLC 40 site. It is also the site with the most failed launches with low payload mass</a:t>
            </a:r>
            <a:endParaRPr lang="en-US" sz="2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n 5">
            <a:extLst>
              <a:ext uri="{FF2B5EF4-FFF2-40B4-BE49-F238E27FC236}">
                <a16:creationId xmlns:a16="http://schemas.microsoft.com/office/drawing/2014/main" id="{38E5539E-8123-8A94-03E7-69CC88798EFD}"/>
              </a:ext>
            </a:extLst>
          </p:cNvPr>
          <p:cNvPicPr>
            <a:picLocks noChangeAspect="1"/>
          </p:cNvPicPr>
          <p:nvPr/>
        </p:nvPicPr>
        <p:blipFill>
          <a:blip r:embed="rId3"/>
          <a:stretch>
            <a:fillRect/>
          </a:stretch>
        </p:blipFill>
        <p:spPr>
          <a:xfrm>
            <a:off x="4702249" y="2021039"/>
            <a:ext cx="7169961" cy="265784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000" dirty="0">
                <a:latin typeface="Abadi" panose="020B0604020104020204" pitchFamily="34" charset="0"/>
              </a:rPr>
              <a:t>We can visualize that the ES-L1, GEO, HEO, and SSO orbits have the highest successful launch ratio, while the SO orbit did not achieve any successful launches.</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n 5">
            <a:extLst>
              <a:ext uri="{FF2B5EF4-FFF2-40B4-BE49-F238E27FC236}">
                <a16:creationId xmlns:a16="http://schemas.microsoft.com/office/drawing/2014/main" id="{8BE953B5-D635-CDD9-216F-0F4808184C94}"/>
              </a:ext>
            </a:extLst>
          </p:cNvPr>
          <p:cNvPicPr>
            <a:picLocks noChangeAspect="1"/>
          </p:cNvPicPr>
          <p:nvPr/>
        </p:nvPicPr>
        <p:blipFill>
          <a:blip r:embed="rId3"/>
          <a:stretch>
            <a:fillRect/>
          </a:stretch>
        </p:blipFill>
        <p:spPr>
          <a:xfrm>
            <a:off x="5794971" y="1376724"/>
            <a:ext cx="5249008" cy="4648849"/>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000" dirty="0">
                <a:latin typeface="Abadi" panose="020B0604020104020204" pitchFamily="34" charset="0"/>
              </a:rPr>
              <a:t>We can observe that in the LEO orbit, success seems to be related to the number of flights. Conversely, in the GTO orbit, there appears to be no relationship between flight number and success.</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n 5">
            <a:extLst>
              <a:ext uri="{FF2B5EF4-FFF2-40B4-BE49-F238E27FC236}">
                <a16:creationId xmlns:a16="http://schemas.microsoft.com/office/drawing/2014/main" id="{8840274E-91DC-2451-D62D-71E55A45A198}"/>
              </a:ext>
            </a:extLst>
          </p:cNvPr>
          <p:cNvPicPr>
            <a:picLocks noChangeAspect="1"/>
          </p:cNvPicPr>
          <p:nvPr/>
        </p:nvPicPr>
        <p:blipFill>
          <a:blip r:embed="rId3"/>
          <a:stretch>
            <a:fillRect/>
          </a:stretch>
        </p:blipFill>
        <p:spPr>
          <a:xfrm>
            <a:off x="4702249" y="1556107"/>
            <a:ext cx="6870158" cy="400105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r>
              <a:rPr lang="en-US" sz="2000" dirty="0">
                <a:latin typeface="Abadi" panose="020B0604020104020204" pitchFamily="34" charset="0"/>
              </a:rPr>
              <a:t>With heavy payloads the successful landing or positive landing rate are more for </a:t>
            </a:r>
            <a:r>
              <a:rPr lang="en-US" sz="2000" dirty="0" err="1">
                <a:latin typeface="Abadi" panose="020B0604020104020204" pitchFamily="34" charset="0"/>
              </a:rPr>
              <a:t>Polar,LEO</a:t>
            </a:r>
            <a:r>
              <a:rPr lang="en-US" sz="2000" dirty="0">
                <a:latin typeface="Abadi" panose="020B0604020104020204" pitchFamily="34" charset="0"/>
              </a:rPr>
              <a:t> and ISS. However, for GTO, it's difficult to distinguish between successful and unsuccessful landings as both outcomes are present</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n 5">
            <a:extLst>
              <a:ext uri="{FF2B5EF4-FFF2-40B4-BE49-F238E27FC236}">
                <a16:creationId xmlns:a16="http://schemas.microsoft.com/office/drawing/2014/main" id="{67C1B9FF-BD71-EE6F-164C-CBC8304AC1AE}"/>
              </a:ext>
            </a:extLst>
          </p:cNvPr>
          <p:cNvPicPr>
            <a:picLocks noChangeAspect="1"/>
          </p:cNvPicPr>
          <p:nvPr/>
        </p:nvPicPr>
        <p:blipFill>
          <a:blip r:embed="rId3"/>
          <a:stretch>
            <a:fillRect/>
          </a:stretch>
        </p:blipFill>
        <p:spPr>
          <a:xfrm>
            <a:off x="4702249" y="1352260"/>
            <a:ext cx="6755723" cy="415348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000" dirty="0">
                <a:latin typeface="Abadi" panose="020B0604020104020204" pitchFamily="34" charset="0"/>
              </a:rPr>
              <a:t>you can observe that the success rate since 2013 kept increasing till 2020</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n 5">
            <a:extLst>
              <a:ext uri="{FF2B5EF4-FFF2-40B4-BE49-F238E27FC236}">
                <a16:creationId xmlns:a16="http://schemas.microsoft.com/office/drawing/2014/main" id="{BDA75E6D-78C0-5C4D-7D46-A8743022E3CC}"/>
              </a:ext>
            </a:extLst>
          </p:cNvPr>
          <p:cNvPicPr>
            <a:picLocks noChangeAspect="1"/>
          </p:cNvPicPr>
          <p:nvPr/>
        </p:nvPicPr>
        <p:blipFill>
          <a:blip r:embed="rId3"/>
          <a:stretch>
            <a:fillRect/>
          </a:stretch>
        </p:blipFill>
        <p:spPr>
          <a:xfrm>
            <a:off x="4599015" y="1465606"/>
            <a:ext cx="6858957" cy="4182059"/>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400" dirty="0">
                <a:latin typeface="Abadi" panose="020B0604020104020204" pitchFamily="34" charset="0"/>
              </a:rPr>
              <a:t>We used the 'distinct' keyword to see only the unique launch sites.</a:t>
            </a:r>
            <a:endParaRPr lang="en-US" sz="2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n 5">
            <a:extLst>
              <a:ext uri="{FF2B5EF4-FFF2-40B4-BE49-F238E27FC236}">
                <a16:creationId xmlns:a16="http://schemas.microsoft.com/office/drawing/2014/main" id="{1DD7984D-DC1E-05C9-3222-FE567BC9965E}"/>
              </a:ext>
            </a:extLst>
          </p:cNvPr>
          <p:cNvPicPr>
            <a:picLocks noChangeAspect="1"/>
          </p:cNvPicPr>
          <p:nvPr/>
        </p:nvPicPr>
        <p:blipFill>
          <a:blip r:embed="rId3"/>
          <a:stretch>
            <a:fillRect/>
          </a:stretch>
        </p:blipFill>
        <p:spPr>
          <a:xfrm>
            <a:off x="2784616" y="2777160"/>
            <a:ext cx="5468113" cy="244826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000" dirty="0">
                <a:latin typeface="Abadi" panose="020B0604020104020204" pitchFamily="34" charset="0"/>
              </a:rPr>
              <a:t>We used the 'like' keyword to search within </a:t>
            </a:r>
            <a:r>
              <a:rPr lang="en-US" sz="2000" dirty="0" err="1">
                <a:latin typeface="Abadi" panose="020B0604020104020204" pitchFamily="34" charset="0"/>
              </a:rPr>
              <a:t>launch_site</a:t>
            </a:r>
            <a:r>
              <a:rPr lang="en-US" sz="2000" dirty="0">
                <a:latin typeface="Abadi" panose="020B0604020104020204" pitchFamily="34" charset="0"/>
              </a:rPr>
              <a:t> for launch sites that have CCA in their name And we limited it to 5 to show only the first 5 results.</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n 5">
            <a:extLst>
              <a:ext uri="{FF2B5EF4-FFF2-40B4-BE49-F238E27FC236}">
                <a16:creationId xmlns:a16="http://schemas.microsoft.com/office/drawing/2014/main" id="{ADBA9B7D-4F5D-426D-4341-E61FF219DA04}"/>
              </a:ext>
            </a:extLst>
          </p:cNvPr>
          <p:cNvPicPr>
            <a:picLocks noChangeAspect="1"/>
          </p:cNvPicPr>
          <p:nvPr/>
        </p:nvPicPr>
        <p:blipFill>
          <a:blip r:embed="rId3"/>
          <a:stretch>
            <a:fillRect/>
          </a:stretch>
        </p:blipFill>
        <p:spPr>
          <a:xfrm>
            <a:off x="2362640" y="2688497"/>
            <a:ext cx="6352132" cy="348846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000" dirty="0">
                <a:latin typeface="Abadi" panose="020B0604020104020204" pitchFamily="34" charset="0"/>
              </a:rPr>
              <a:t>we used the SUM() function to find out the total payload mass carried by boosters</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n 5">
            <a:extLst>
              <a:ext uri="{FF2B5EF4-FFF2-40B4-BE49-F238E27FC236}">
                <a16:creationId xmlns:a16="http://schemas.microsoft.com/office/drawing/2014/main" id="{3D33662B-EC1A-9E1E-3D3E-E8F504BA7F7C}"/>
              </a:ext>
            </a:extLst>
          </p:cNvPr>
          <p:cNvPicPr>
            <a:picLocks noChangeAspect="1"/>
          </p:cNvPicPr>
          <p:nvPr/>
        </p:nvPicPr>
        <p:blipFill>
          <a:blip r:embed="rId3"/>
          <a:stretch>
            <a:fillRect/>
          </a:stretch>
        </p:blipFill>
        <p:spPr>
          <a:xfrm>
            <a:off x="2714153" y="2342998"/>
            <a:ext cx="6763694" cy="217200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000" dirty="0">
                <a:latin typeface="Abadi" panose="020B0604020104020204" pitchFamily="34" charset="0"/>
              </a:rPr>
              <a:t>We used the AVG() function to calculate the amount of mass carried by the booster version F9 v1.1 using the 'where </a:t>
            </a:r>
            <a:r>
              <a:rPr lang="en-US" sz="2000" dirty="0" err="1">
                <a:latin typeface="Abadi" panose="020B0604020104020204" pitchFamily="34" charset="0"/>
              </a:rPr>
              <a:t>booster_Version</a:t>
            </a:r>
            <a:r>
              <a:rPr lang="en-US" sz="2000" dirty="0">
                <a:latin typeface="Abadi" panose="020B0604020104020204" pitchFamily="34" charset="0"/>
              </a:rPr>
              <a:t> = F9 V1.1' clause</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n 5">
            <a:extLst>
              <a:ext uri="{FF2B5EF4-FFF2-40B4-BE49-F238E27FC236}">
                <a16:creationId xmlns:a16="http://schemas.microsoft.com/office/drawing/2014/main" id="{7BF974AF-234F-5C2A-E57C-CEECB095ACEE}"/>
              </a:ext>
            </a:extLst>
          </p:cNvPr>
          <p:cNvPicPr>
            <a:picLocks noChangeAspect="1"/>
          </p:cNvPicPr>
          <p:nvPr/>
        </p:nvPicPr>
        <p:blipFill>
          <a:blip r:embed="rId3"/>
          <a:stretch>
            <a:fillRect/>
          </a:stretch>
        </p:blipFill>
        <p:spPr>
          <a:xfrm>
            <a:off x="1994220" y="2834835"/>
            <a:ext cx="7297168" cy="218152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000" dirty="0">
                <a:latin typeface="Abadi" panose="020B0604020104020204" pitchFamily="34" charset="0"/>
              </a:rPr>
              <a:t>With MIN(DATE), we can find the date of the first successful landing</a:t>
            </a: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n 5">
            <a:extLst>
              <a:ext uri="{FF2B5EF4-FFF2-40B4-BE49-F238E27FC236}">
                <a16:creationId xmlns:a16="http://schemas.microsoft.com/office/drawing/2014/main" id="{E5FF2EA2-57A3-2B73-7588-464E95BD9539}"/>
              </a:ext>
            </a:extLst>
          </p:cNvPr>
          <p:cNvPicPr>
            <a:picLocks noChangeAspect="1"/>
          </p:cNvPicPr>
          <p:nvPr/>
        </p:nvPicPr>
        <p:blipFill>
          <a:blip r:embed="rId3"/>
          <a:stretch>
            <a:fillRect/>
          </a:stretch>
        </p:blipFill>
        <p:spPr>
          <a:xfrm>
            <a:off x="2289536" y="2687176"/>
            <a:ext cx="6706536" cy="247684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000" dirty="0">
                <a:latin typeface="Abadi" panose="020B0604020104020204" pitchFamily="34" charset="0"/>
              </a:rPr>
              <a:t>We searched only for successful drone ship landings using the 'Where' clause and restricted the payload mass to be greater than 4000 but less than 6000</a:t>
            </a:r>
            <a:endParaRPr lang="en-US" sz="20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n 2">
            <a:extLst>
              <a:ext uri="{FF2B5EF4-FFF2-40B4-BE49-F238E27FC236}">
                <a16:creationId xmlns:a16="http://schemas.microsoft.com/office/drawing/2014/main" id="{66F46EB0-CD1C-3FD3-2CDE-B4F9359CD474}"/>
              </a:ext>
            </a:extLst>
          </p:cNvPr>
          <p:cNvPicPr>
            <a:picLocks noChangeAspect="1"/>
          </p:cNvPicPr>
          <p:nvPr/>
        </p:nvPicPr>
        <p:blipFill>
          <a:blip r:embed="rId3"/>
          <a:stretch>
            <a:fillRect/>
          </a:stretch>
        </p:blipFill>
        <p:spPr>
          <a:xfrm>
            <a:off x="1394756" y="2982275"/>
            <a:ext cx="9402487" cy="230537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80245" y="1783060"/>
            <a:ext cx="4017889" cy="4242513"/>
          </a:xfrm>
          <a:prstGeom prst="rect">
            <a:avLst/>
          </a:prstGeom>
        </p:spPr>
        <p:txBody>
          <a:bodyPr lIns="91440" tIns="45720" rIns="91440" bIns="45720" anchor="t">
            <a:normAutofit fontScale="6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API</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Analysis with SQL</a:t>
            </a:r>
          </a:p>
          <a:p>
            <a:pPr lvl="1">
              <a:lnSpc>
                <a:spcPct val="100000"/>
              </a:lnSpc>
              <a:spcBef>
                <a:spcPts val="1400"/>
              </a:spcBef>
            </a:pPr>
            <a:r>
              <a:rPr lang="en-US" sz="1800" dirty="0">
                <a:solidFill>
                  <a:schemeClr val="accent3">
                    <a:lumMod val="25000"/>
                  </a:schemeClr>
                </a:solidFill>
                <a:latin typeface="Abadi" panose="020B0604020104020204" pitchFamily="34" charset="0"/>
              </a:rPr>
              <a:t>Visual Analytic with Folium</a:t>
            </a:r>
          </a:p>
          <a:p>
            <a:pPr lvl="1">
              <a:lnSpc>
                <a:spcPct val="100000"/>
              </a:lnSpc>
              <a:spcBef>
                <a:spcPts val="1400"/>
              </a:spcBef>
            </a:pPr>
            <a:r>
              <a:rPr lang="en-US" sz="1800" dirty="0">
                <a:solidFill>
                  <a:schemeClr val="accent3">
                    <a:lumMod val="25000"/>
                  </a:schemeClr>
                </a:solidFill>
                <a:latin typeface="Abadi" panose="020B0604020104020204" pitchFamily="34" charset="0"/>
              </a:rPr>
              <a:t>Dashboard with Dash</a:t>
            </a:r>
          </a:p>
          <a:p>
            <a:pPr lvl="1">
              <a:lnSpc>
                <a:spcPct val="100000"/>
              </a:lnSpc>
              <a:spcBef>
                <a:spcPts val="1400"/>
              </a:spcBef>
            </a:pPr>
            <a:r>
              <a:rPr lang="en-US" sz="1800" dirty="0">
                <a:solidFill>
                  <a:schemeClr val="accent3">
                    <a:lumMod val="25000"/>
                  </a:schemeClr>
                </a:solidFill>
                <a:latin typeface="Abadi" panose="020B0604020104020204" pitchFamily="34" charset="0"/>
              </a:rPr>
              <a:t>Model prediction with Machine Learning</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EDA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Analytics graphics</a:t>
            </a:r>
          </a:p>
          <a:p>
            <a:pPr lvl="1">
              <a:lnSpc>
                <a:spcPct val="100000"/>
              </a:lnSpc>
              <a:spcBef>
                <a:spcPts val="1400"/>
              </a:spcBef>
            </a:pPr>
            <a:r>
              <a:rPr lang="en-US" sz="1800" dirty="0">
                <a:solidFill>
                  <a:schemeClr val="accent3">
                    <a:lumMod val="25000"/>
                  </a:schemeClr>
                </a:solidFill>
                <a:latin typeface="Abadi" panose="020B0604020104020204" pitchFamily="34" charset="0"/>
              </a:rPr>
              <a:t>Correlations and predictive Modeling results</a:t>
            </a: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000" dirty="0">
                <a:latin typeface="Abadi" panose="020B0604020104020204" pitchFamily="34" charset="0"/>
              </a:rPr>
              <a:t>The query counts the number of failed and successful missions outcome</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n 5">
            <a:extLst>
              <a:ext uri="{FF2B5EF4-FFF2-40B4-BE49-F238E27FC236}">
                <a16:creationId xmlns:a16="http://schemas.microsoft.com/office/drawing/2014/main" id="{81BD1312-6F7A-6CD5-7ABB-95E50FE48DE3}"/>
              </a:ext>
            </a:extLst>
          </p:cNvPr>
          <p:cNvPicPr>
            <a:picLocks noChangeAspect="1"/>
          </p:cNvPicPr>
          <p:nvPr/>
        </p:nvPicPr>
        <p:blipFill>
          <a:blip r:embed="rId3"/>
          <a:stretch>
            <a:fillRect/>
          </a:stretch>
        </p:blipFill>
        <p:spPr>
          <a:xfrm>
            <a:off x="1437430" y="2801275"/>
            <a:ext cx="9440592" cy="248637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000" dirty="0">
                <a:latin typeface="Abadi" panose="020B0604020104020204" pitchFamily="34" charset="0"/>
              </a:rPr>
              <a:t>We can find out which booster versions had the maximum payload mass using the SELECT MAX(</a:t>
            </a:r>
            <a:r>
              <a:rPr lang="en-US" sz="2000" dirty="0" err="1">
                <a:latin typeface="Abadi" panose="020B0604020104020204" pitchFamily="34" charset="0"/>
              </a:rPr>
              <a:t>payload_mass_kg</a:t>
            </a:r>
            <a:r>
              <a:rPr lang="en-US" sz="2000" dirty="0">
                <a:latin typeface="Abadi" panose="020B0604020104020204" pitchFamily="34" charset="0"/>
              </a:rPr>
              <a:t>) </a:t>
            </a:r>
            <a:r>
              <a:rPr lang="es-AR" sz="2000" dirty="0" err="1">
                <a:latin typeface="Abadi" panose="020B0604020104020204" pitchFamily="34" charset="0"/>
              </a:rPr>
              <a:t>statement</a:t>
            </a:r>
            <a:endParaRPr lang="es-AR" sz="2000" dirty="0">
              <a:latin typeface="Abadi" panose="020B0604020104020204" pitchFamily="34" charset="0"/>
            </a:endParaRPr>
          </a:p>
          <a:p>
            <a:pPr>
              <a:lnSpc>
                <a:spcPct val="100000"/>
              </a:lnSpc>
              <a:spcBef>
                <a:spcPts val="1400"/>
              </a:spcBef>
            </a:pPr>
            <a:endParaRPr lang="es-AR" sz="2000" dirty="0">
              <a:solidFill>
                <a:schemeClr val="accent3">
                  <a:lumMod val="25000"/>
                </a:schemeClr>
              </a:solidFill>
              <a:latin typeface="Abadi" panose="020B0604020104020204" pitchFamily="34" charset="0"/>
            </a:endParaRPr>
          </a:p>
          <a:p>
            <a:pPr>
              <a:lnSpc>
                <a:spcPct val="100000"/>
              </a:lnSpc>
              <a:spcBef>
                <a:spcPts val="1400"/>
              </a:spcBef>
            </a:pP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8" name="Imagen 7">
            <a:extLst>
              <a:ext uri="{FF2B5EF4-FFF2-40B4-BE49-F238E27FC236}">
                <a16:creationId xmlns:a16="http://schemas.microsoft.com/office/drawing/2014/main" id="{C471A543-631E-2593-58EB-2E96800C13AD}"/>
              </a:ext>
            </a:extLst>
          </p:cNvPr>
          <p:cNvPicPr>
            <a:picLocks noChangeAspect="1"/>
          </p:cNvPicPr>
          <p:nvPr/>
        </p:nvPicPr>
        <p:blipFill>
          <a:blip r:embed="rId3"/>
          <a:stretch>
            <a:fillRect/>
          </a:stretch>
        </p:blipFill>
        <p:spPr>
          <a:xfrm>
            <a:off x="2186582" y="2549276"/>
            <a:ext cx="7682458" cy="412443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000" dirty="0">
                <a:latin typeface="Abadi" panose="020B0604020104020204" pitchFamily="34" charset="0"/>
              </a:rPr>
              <a:t>We used combinations of where, like, and to filter the failed landings on drone ships, their booster versions, and the launch site.</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n 5">
            <a:extLst>
              <a:ext uri="{FF2B5EF4-FFF2-40B4-BE49-F238E27FC236}">
                <a16:creationId xmlns:a16="http://schemas.microsoft.com/office/drawing/2014/main" id="{62FEA161-31A7-B8EE-4AB2-56AA896E978A}"/>
              </a:ext>
            </a:extLst>
          </p:cNvPr>
          <p:cNvPicPr>
            <a:picLocks noChangeAspect="1"/>
          </p:cNvPicPr>
          <p:nvPr/>
        </p:nvPicPr>
        <p:blipFill>
          <a:blip r:embed="rId3"/>
          <a:stretch>
            <a:fillRect/>
          </a:stretch>
        </p:blipFill>
        <p:spPr>
          <a:xfrm>
            <a:off x="1117797" y="3604953"/>
            <a:ext cx="9050013" cy="2333951"/>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n 5">
            <a:extLst>
              <a:ext uri="{FF2B5EF4-FFF2-40B4-BE49-F238E27FC236}">
                <a16:creationId xmlns:a16="http://schemas.microsoft.com/office/drawing/2014/main" id="{C028247D-84DF-3B01-60D6-B2236D07BDDB}"/>
              </a:ext>
            </a:extLst>
          </p:cNvPr>
          <p:cNvPicPr>
            <a:picLocks noChangeAspect="1"/>
          </p:cNvPicPr>
          <p:nvPr/>
        </p:nvPicPr>
        <p:blipFill>
          <a:blip r:embed="rId3"/>
          <a:stretch>
            <a:fillRect/>
          </a:stretch>
        </p:blipFill>
        <p:spPr>
          <a:xfrm>
            <a:off x="770011" y="2874386"/>
            <a:ext cx="9410700" cy="3552825"/>
          </a:xfrm>
          <a:prstGeom prst="rect">
            <a:avLst/>
          </a:prstGeom>
        </p:spPr>
      </p:pic>
      <p:sp>
        <p:nvSpPr>
          <p:cNvPr id="7" name="Rectangle 1">
            <a:extLst>
              <a:ext uri="{FF2B5EF4-FFF2-40B4-BE49-F238E27FC236}">
                <a16:creationId xmlns:a16="http://schemas.microsoft.com/office/drawing/2014/main" id="{523F1C61-1348-11E0-F3BF-36733E22BCAD}"/>
              </a:ext>
            </a:extLst>
          </p:cNvPr>
          <p:cNvSpPr>
            <a:spLocks noGrp="1" noChangeArrowheads="1"/>
          </p:cNvSpPr>
          <p:nvPr>
            <p:ph idx="4294967295"/>
          </p:nvPr>
        </p:nvSpPr>
        <p:spPr bwMode="auto">
          <a:xfrm>
            <a:off x="644578" y="1815051"/>
            <a:ext cx="1020830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eaLnBrk="0" fontAlgn="base" hangingPunct="0">
              <a:lnSpc>
                <a:spcPct val="100000"/>
              </a:lnSpc>
              <a:spcBef>
                <a:spcPct val="0"/>
              </a:spcBef>
              <a:spcAft>
                <a:spcPct val="0"/>
              </a:spcAft>
              <a:buNone/>
            </a:pPr>
            <a:r>
              <a:rPr lang="es-AR" altLang="es-AR" sz="2000" dirty="0" err="1">
                <a:latin typeface="Abadi" panose="020B0604020104020204" pitchFamily="34" charset="0"/>
              </a:rPr>
              <a:t>With</a:t>
            </a:r>
            <a:r>
              <a:rPr lang="es-AR" altLang="es-AR" sz="2000" dirty="0">
                <a:latin typeface="Abadi" panose="020B0604020104020204" pitchFamily="34" charset="0"/>
              </a:rPr>
              <a:t> </a:t>
            </a:r>
            <a:r>
              <a:rPr lang="es-AR" altLang="es-AR" sz="2000" dirty="0" err="1">
                <a:latin typeface="Abadi" panose="020B0604020104020204" pitchFamily="34" charset="0"/>
              </a:rPr>
              <a:t>where</a:t>
            </a:r>
            <a:r>
              <a:rPr lang="es-AR" altLang="es-AR" sz="2000" dirty="0">
                <a:latin typeface="Abadi" panose="020B0604020104020204" pitchFamily="34" charset="0"/>
              </a:rPr>
              <a:t> </a:t>
            </a:r>
            <a:r>
              <a:rPr lang="es-AR" altLang="es-AR" sz="2000" dirty="0" err="1">
                <a:latin typeface="Abadi" panose="020B0604020104020204" pitchFamily="34" charset="0"/>
              </a:rPr>
              <a:t>we</a:t>
            </a:r>
            <a:r>
              <a:rPr lang="es-AR" altLang="es-AR" sz="2000" dirty="0">
                <a:latin typeface="Abadi" panose="020B0604020104020204" pitchFamily="34" charset="0"/>
              </a:rPr>
              <a:t> </a:t>
            </a:r>
            <a:r>
              <a:rPr lang="es-AR" altLang="es-AR" sz="2000" dirty="0" err="1">
                <a:latin typeface="Abadi" panose="020B0604020104020204" pitchFamily="34" charset="0"/>
              </a:rPr>
              <a:t>restricted</a:t>
            </a:r>
            <a:r>
              <a:rPr lang="es-AR" altLang="es-AR" sz="2000" dirty="0">
                <a:latin typeface="Abadi" panose="020B0604020104020204" pitchFamily="34" charset="0"/>
              </a:rPr>
              <a:t> </a:t>
            </a:r>
            <a:r>
              <a:rPr lang="es-AR" altLang="es-AR" sz="2000" dirty="0" err="1">
                <a:latin typeface="Abadi" panose="020B0604020104020204" pitchFamily="34" charset="0"/>
              </a:rPr>
              <a:t>the</a:t>
            </a:r>
            <a:r>
              <a:rPr lang="es-AR" altLang="es-AR" sz="2000" dirty="0">
                <a:latin typeface="Abadi" panose="020B0604020104020204" pitchFamily="34" charset="0"/>
              </a:rPr>
              <a:t> </a:t>
            </a:r>
            <a:r>
              <a:rPr lang="es-AR" altLang="es-AR" sz="2000" dirty="0" err="1">
                <a:latin typeface="Abadi" panose="020B0604020104020204" pitchFamily="34" charset="0"/>
              </a:rPr>
              <a:t>search</a:t>
            </a:r>
            <a:r>
              <a:rPr lang="es-AR" altLang="es-AR" sz="2000" dirty="0">
                <a:latin typeface="Abadi" panose="020B0604020104020204" pitchFamily="34" charset="0"/>
              </a:rPr>
              <a:t> </a:t>
            </a:r>
            <a:r>
              <a:rPr lang="es-AR" altLang="es-AR" sz="2000" dirty="0" err="1">
                <a:latin typeface="Abadi" panose="020B0604020104020204" pitchFamily="34" charset="0"/>
              </a:rPr>
              <a:t>to</a:t>
            </a:r>
            <a:r>
              <a:rPr lang="es-AR" altLang="es-AR" sz="2000" dirty="0">
                <a:latin typeface="Abadi" panose="020B0604020104020204" pitchFamily="34" charset="0"/>
              </a:rPr>
              <a:t> be </a:t>
            </a:r>
            <a:r>
              <a:rPr lang="es-AR" altLang="es-AR" sz="2000" dirty="0" err="1">
                <a:latin typeface="Abadi" panose="020B0604020104020204" pitchFamily="34" charset="0"/>
              </a:rPr>
              <a:t>between</a:t>
            </a:r>
            <a:r>
              <a:rPr lang="es-AR" altLang="es-AR" sz="2000" dirty="0">
                <a:latin typeface="Abadi" panose="020B0604020104020204" pitchFamily="34" charset="0"/>
              </a:rPr>
              <a:t> 2010-06-04 and 2017-03-20. </a:t>
            </a:r>
            <a:r>
              <a:rPr lang="es-AR" altLang="es-AR" sz="2000" dirty="0" err="1">
                <a:latin typeface="Abadi" panose="020B0604020104020204" pitchFamily="34" charset="0"/>
              </a:rPr>
              <a:t>Then</a:t>
            </a:r>
            <a:r>
              <a:rPr lang="es-AR" altLang="es-AR" sz="2000" dirty="0">
                <a:latin typeface="Abadi" panose="020B0604020104020204" pitchFamily="34" charset="0"/>
              </a:rPr>
              <a:t>, </a:t>
            </a:r>
            <a:r>
              <a:rPr lang="es-AR" altLang="es-AR" sz="2000" dirty="0" err="1">
                <a:latin typeface="Abadi" panose="020B0604020104020204" pitchFamily="34" charset="0"/>
              </a:rPr>
              <a:t>we</a:t>
            </a:r>
            <a:r>
              <a:rPr lang="es-AR" altLang="es-AR" sz="2000" dirty="0">
                <a:latin typeface="Abadi" panose="020B0604020104020204" pitchFamily="34" charset="0"/>
              </a:rPr>
              <a:t> </a:t>
            </a:r>
            <a:r>
              <a:rPr lang="es-AR" altLang="es-AR" sz="2000" dirty="0" err="1">
                <a:latin typeface="Abadi" panose="020B0604020104020204" pitchFamily="34" charset="0"/>
              </a:rPr>
              <a:t>used</a:t>
            </a:r>
            <a:r>
              <a:rPr lang="es-AR" altLang="es-AR" sz="2000" dirty="0">
                <a:latin typeface="Abadi" panose="020B0604020104020204" pitchFamily="34" charset="0"/>
              </a:rPr>
              <a:t> </a:t>
            </a:r>
            <a:r>
              <a:rPr lang="es-AR" altLang="es-AR" sz="2000" dirty="0" err="1">
                <a:latin typeface="Abadi" panose="020B0604020104020204" pitchFamily="34" charset="0"/>
              </a:rPr>
              <a:t>group</a:t>
            </a:r>
            <a:r>
              <a:rPr lang="es-AR" altLang="es-AR" sz="2000" dirty="0">
                <a:latin typeface="Abadi" panose="020B0604020104020204" pitchFamily="34" charset="0"/>
              </a:rPr>
              <a:t> </a:t>
            </a:r>
            <a:r>
              <a:rPr lang="es-AR" altLang="es-AR" sz="2000" dirty="0" err="1">
                <a:latin typeface="Abadi" panose="020B0604020104020204" pitchFamily="34" charset="0"/>
              </a:rPr>
              <a:t>by</a:t>
            </a:r>
            <a:r>
              <a:rPr lang="es-AR" altLang="es-AR" sz="2000" dirty="0">
                <a:latin typeface="Abadi" panose="020B0604020104020204" pitchFamily="34" charset="0"/>
              </a:rPr>
              <a:t> </a:t>
            </a:r>
            <a:r>
              <a:rPr lang="es-AR" altLang="es-AR" sz="2000" dirty="0" err="1">
                <a:latin typeface="Abadi" panose="020B0604020104020204" pitchFamily="34" charset="0"/>
              </a:rPr>
              <a:t>for</a:t>
            </a:r>
            <a:r>
              <a:rPr lang="es-AR" altLang="es-AR" sz="2000" dirty="0">
                <a:latin typeface="Abadi" panose="020B0604020104020204" pitchFamily="34" charset="0"/>
              </a:rPr>
              <a:t> </a:t>
            </a:r>
            <a:r>
              <a:rPr lang="es-AR" altLang="es-AR" sz="2000" dirty="0" err="1">
                <a:latin typeface="Abadi" panose="020B0604020104020204" pitchFamily="34" charset="0"/>
              </a:rPr>
              <a:t>landing_outcome</a:t>
            </a:r>
            <a:r>
              <a:rPr lang="es-AR" altLang="es-AR" sz="2000" dirty="0">
                <a:latin typeface="Abadi" panose="020B0604020104020204" pitchFamily="34" charset="0"/>
              </a:rPr>
              <a:t> and </a:t>
            </a:r>
            <a:r>
              <a:rPr lang="es-AR" altLang="es-AR" sz="2000" dirty="0" err="1">
                <a:latin typeface="Abadi" panose="020B0604020104020204" pitchFamily="34" charset="0"/>
              </a:rPr>
              <a:t>sorted</a:t>
            </a:r>
            <a:r>
              <a:rPr lang="es-AR" altLang="es-AR" sz="2000" dirty="0">
                <a:latin typeface="Abadi" panose="020B0604020104020204" pitchFamily="34" charset="0"/>
              </a:rPr>
              <a:t> </a:t>
            </a:r>
            <a:r>
              <a:rPr lang="es-AR" altLang="es-AR" sz="2000" dirty="0" err="1">
                <a:latin typeface="Abadi" panose="020B0604020104020204" pitchFamily="34" charset="0"/>
              </a:rPr>
              <a:t>it</a:t>
            </a:r>
            <a:r>
              <a:rPr lang="es-AR" altLang="es-AR" sz="2000" dirty="0">
                <a:latin typeface="Abadi" panose="020B0604020104020204" pitchFamily="34" charset="0"/>
              </a:rPr>
              <a:t> in </a:t>
            </a:r>
            <a:r>
              <a:rPr lang="es-AR" altLang="es-AR" sz="2000" dirty="0" err="1">
                <a:latin typeface="Abadi" panose="020B0604020104020204" pitchFamily="34" charset="0"/>
              </a:rPr>
              <a:t>descending</a:t>
            </a:r>
            <a:r>
              <a:rPr lang="es-AR" altLang="es-AR" sz="2000" dirty="0">
                <a:latin typeface="Abadi" panose="020B0604020104020204" pitchFamily="34" charset="0"/>
              </a:rPr>
              <a:t> </a:t>
            </a:r>
            <a:r>
              <a:rPr lang="es-AR" altLang="es-AR" sz="2000" dirty="0" err="1">
                <a:latin typeface="Abadi" panose="020B0604020104020204" pitchFamily="34" charset="0"/>
              </a:rPr>
              <a:t>order</a:t>
            </a:r>
            <a:r>
              <a:rPr lang="es-AR" altLang="es-AR" sz="2000" dirty="0">
                <a:latin typeface="Abadi" panose="020B0604020104020204" pitchFamily="34" charset="0"/>
              </a:rPr>
              <a:t> </a:t>
            </a:r>
            <a:r>
              <a:rPr lang="es-AR" altLang="es-AR" sz="2000" dirty="0" err="1">
                <a:latin typeface="Abadi" panose="020B0604020104020204" pitchFamily="34" charset="0"/>
              </a:rPr>
              <a:t>with</a:t>
            </a:r>
            <a:r>
              <a:rPr lang="es-AR" altLang="es-AR" sz="2000" dirty="0">
                <a:latin typeface="Abadi" panose="020B0604020104020204" pitchFamily="34" charset="0"/>
              </a:rPr>
              <a:t> DESC </a:t>
            </a:r>
            <a:endParaRPr kumimoji="0" lang="es-AR" altLang="es-AR" sz="2000" b="0" i="0" u="none" strike="noStrike" cap="none" normalizeH="0" baseline="0" dirty="0">
              <a:ln>
                <a:noFill/>
              </a:ln>
              <a:solidFill>
                <a:schemeClr val="tx1"/>
              </a:solidFill>
              <a:effectLst/>
              <a:latin typeface="Abadi" panose="020B0604020104020204" pitchFamily="34" charset="0"/>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r>
              <a:rPr lang="en-US" sz="2000" dirty="0">
                <a:latin typeface="Abadi" panose="020B0604020104020204" pitchFamily="34" charset="0"/>
              </a:rPr>
              <a:t>We can see that in most cases, the launch sites are near coastal areas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locations</a:t>
            </a:r>
          </a:p>
        </p:txBody>
      </p:sp>
      <p:pic>
        <p:nvPicPr>
          <p:cNvPr id="6" name="Imagen 5">
            <a:extLst>
              <a:ext uri="{FF2B5EF4-FFF2-40B4-BE49-F238E27FC236}">
                <a16:creationId xmlns:a16="http://schemas.microsoft.com/office/drawing/2014/main" id="{090205BD-04C8-AABA-5685-64E7D20CF24D}"/>
              </a:ext>
            </a:extLst>
          </p:cNvPr>
          <p:cNvPicPr>
            <a:picLocks noChangeAspect="1"/>
          </p:cNvPicPr>
          <p:nvPr/>
        </p:nvPicPr>
        <p:blipFill>
          <a:blip r:embed="rId3"/>
          <a:stretch>
            <a:fillRect/>
          </a:stretch>
        </p:blipFill>
        <p:spPr>
          <a:xfrm>
            <a:off x="79295" y="2284300"/>
            <a:ext cx="11526161" cy="381468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000" dirty="0">
                <a:latin typeface="Abadi" panose="020B0604020104020204" pitchFamily="34" charset="0"/>
              </a:rPr>
              <a:t>We can see the number of launches, which ones were successful and which ones were not, among the different launch sites. For example, we can see that the site with the most launches was CCAFS LC40, but it also has the highest number of failed launches (color red mark a failed launch).</a:t>
            </a: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a:lnSpc>
                <a:spcPct val="100000"/>
              </a:lnSpc>
              <a:spcBef>
                <a:spcPts val="1400"/>
              </a:spcBef>
            </a:pPr>
            <a:endParaRPr lang="en-US" sz="20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latin typeface="Abadi" panose="020B0604020104020204" pitchFamily="34" charset="0"/>
              </a:rPr>
              <a:t>Launch sites, failed launches, and successful launches</a:t>
            </a:r>
            <a:endParaRPr lang="en-US" dirty="0">
              <a:solidFill>
                <a:srgbClr val="0B49CB"/>
              </a:solidFill>
              <a:latin typeface="Abadi" panose="020B0604020104020204" pitchFamily="34" charset="0"/>
            </a:endParaRPr>
          </a:p>
        </p:txBody>
      </p:sp>
      <p:pic>
        <p:nvPicPr>
          <p:cNvPr id="4" name="Imagen 3">
            <a:extLst>
              <a:ext uri="{FF2B5EF4-FFF2-40B4-BE49-F238E27FC236}">
                <a16:creationId xmlns:a16="http://schemas.microsoft.com/office/drawing/2014/main" id="{B4AC4EC0-94D5-75BA-2F88-4DFDE45996BF}"/>
              </a:ext>
            </a:extLst>
          </p:cNvPr>
          <p:cNvPicPr>
            <a:picLocks noChangeAspect="1"/>
          </p:cNvPicPr>
          <p:nvPr/>
        </p:nvPicPr>
        <p:blipFill>
          <a:blip r:embed="rId3"/>
          <a:stretch>
            <a:fillRect/>
          </a:stretch>
        </p:blipFill>
        <p:spPr>
          <a:xfrm>
            <a:off x="0" y="3558676"/>
            <a:ext cx="12192000" cy="199577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000" dirty="0">
                <a:latin typeface="Abadi" panose="020B0604020104020204" pitchFamily="34" charset="0"/>
              </a:rPr>
              <a:t>I created a line on the map to see the distance between the launch site and a train station, a city, and a coastal area For example, the nearest city is 51.43 km away</a:t>
            </a:r>
            <a:endParaRPr lang="en-US" sz="20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proximity</a:t>
            </a:r>
          </a:p>
        </p:txBody>
      </p:sp>
      <p:pic>
        <p:nvPicPr>
          <p:cNvPr id="4" name="Imagen 3">
            <a:extLst>
              <a:ext uri="{FF2B5EF4-FFF2-40B4-BE49-F238E27FC236}">
                <a16:creationId xmlns:a16="http://schemas.microsoft.com/office/drawing/2014/main" id="{64BF4FD9-3BF8-2254-8D6E-C934794E0809}"/>
              </a:ext>
            </a:extLst>
          </p:cNvPr>
          <p:cNvPicPr>
            <a:picLocks noChangeAspect="1"/>
          </p:cNvPicPr>
          <p:nvPr/>
        </p:nvPicPr>
        <p:blipFill>
          <a:blip r:embed="rId3"/>
          <a:stretch>
            <a:fillRect/>
          </a:stretch>
        </p:blipFill>
        <p:spPr>
          <a:xfrm>
            <a:off x="3283975" y="2884159"/>
            <a:ext cx="4100051" cy="363010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000" dirty="0">
                <a:latin typeface="Abadi" panose="020B0604020104020204" pitchFamily="34" charset="0"/>
              </a:rPr>
              <a:t>In this pie chart, we can visualize the success ratio of launches from all the launch sites. We can see that among the sites, the one with the highest chance of a successful launch is KSC LC-39A</a:t>
            </a: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Count for all sites</a:t>
            </a:r>
          </a:p>
        </p:txBody>
      </p:sp>
      <p:pic>
        <p:nvPicPr>
          <p:cNvPr id="4" name="Imagen 3">
            <a:extLst>
              <a:ext uri="{FF2B5EF4-FFF2-40B4-BE49-F238E27FC236}">
                <a16:creationId xmlns:a16="http://schemas.microsoft.com/office/drawing/2014/main" id="{0E47873B-DCF7-4FFE-6BA8-3CB99640734B}"/>
              </a:ext>
            </a:extLst>
          </p:cNvPr>
          <p:cNvPicPr>
            <a:picLocks noChangeAspect="1"/>
          </p:cNvPicPr>
          <p:nvPr/>
        </p:nvPicPr>
        <p:blipFill>
          <a:blip r:embed="rId3"/>
          <a:stretch>
            <a:fillRect/>
          </a:stretch>
        </p:blipFill>
        <p:spPr>
          <a:xfrm>
            <a:off x="0" y="2837807"/>
            <a:ext cx="12192000" cy="293751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32304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200" dirty="0">
                <a:solidFill>
                  <a:schemeClr val="tx1"/>
                </a:solidFill>
                <a:latin typeface="Abadi" panose="020B0604020104020204" pitchFamily="34" charset="0"/>
              </a:rPr>
              <a:t>In this project, we worked on the space rocket launches by the company SpaceX, specifically on the Falcon 9. The aim is to determine if the rocket will be launched successfully. By knowing this, we can determine the cost of the launch and future launches </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200" dirty="0">
                <a:solidFill>
                  <a:schemeClr val="tx1"/>
                </a:solidFill>
                <a:latin typeface="Abadi" panose="020B0604020104020204" pitchFamily="34" charset="0"/>
              </a:rPr>
              <a:t>What determines a successful launch? </a:t>
            </a:r>
          </a:p>
          <a:p>
            <a:pPr lvl="1">
              <a:spcBef>
                <a:spcPts val="1400"/>
              </a:spcBef>
            </a:pPr>
            <a:r>
              <a:rPr lang="en-US" sz="1200" dirty="0">
                <a:solidFill>
                  <a:schemeClr val="tx1"/>
                </a:solidFill>
                <a:latin typeface="Abadi" panose="020B0604020104020204" pitchFamily="34" charset="0"/>
              </a:rPr>
              <a:t>What is the cost of those launches?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000" dirty="0">
                <a:latin typeface="Abadi" panose="020B0604020104020204" pitchFamily="34" charset="0"/>
              </a:rPr>
              <a:t>We can see that indeed the KSC LC 39A site has the highest launch success rate, with 76.9%</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7" name="Imagen 6">
            <a:extLst>
              <a:ext uri="{FF2B5EF4-FFF2-40B4-BE49-F238E27FC236}">
                <a16:creationId xmlns:a16="http://schemas.microsoft.com/office/drawing/2014/main" id="{3B41B8EC-A77B-5B37-08EF-AE752438AE45}"/>
              </a:ext>
            </a:extLst>
          </p:cNvPr>
          <p:cNvPicPr>
            <a:picLocks noChangeAspect="1"/>
          </p:cNvPicPr>
          <p:nvPr/>
        </p:nvPicPr>
        <p:blipFill>
          <a:blip r:embed="rId3"/>
          <a:stretch>
            <a:fillRect/>
          </a:stretch>
        </p:blipFill>
        <p:spPr>
          <a:xfrm>
            <a:off x="0" y="2392672"/>
            <a:ext cx="12192000" cy="321724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000" dirty="0">
                <a:latin typeface="Abadi" panose="020B0604020104020204" pitchFamily="34" charset="0"/>
              </a:rPr>
              <a:t>We can see that there is a significant difference in success between light and heavy payload masses</a:t>
            </a:r>
            <a:endParaRPr lang="en-US" sz="20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4" name="Imagen 3">
            <a:extLst>
              <a:ext uri="{FF2B5EF4-FFF2-40B4-BE49-F238E27FC236}">
                <a16:creationId xmlns:a16="http://schemas.microsoft.com/office/drawing/2014/main" id="{84CAFA3C-5F38-029C-1920-BF17160628EA}"/>
              </a:ext>
            </a:extLst>
          </p:cNvPr>
          <p:cNvPicPr>
            <a:picLocks noChangeAspect="1"/>
          </p:cNvPicPr>
          <p:nvPr/>
        </p:nvPicPr>
        <p:blipFill>
          <a:blip r:embed="rId3"/>
          <a:stretch>
            <a:fillRect/>
          </a:stretch>
        </p:blipFill>
        <p:spPr>
          <a:xfrm>
            <a:off x="117987" y="3993080"/>
            <a:ext cx="12074013" cy="2162749"/>
          </a:xfrm>
          <a:prstGeom prst="rect">
            <a:avLst/>
          </a:prstGeom>
        </p:spPr>
      </p:pic>
      <p:pic>
        <p:nvPicPr>
          <p:cNvPr id="9" name="Imagen 8">
            <a:extLst>
              <a:ext uri="{FF2B5EF4-FFF2-40B4-BE49-F238E27FC236}">
                <a16:creationId xmlns:a16="http://schemas.microsoft.com/office/drawing/2014/main" id="{AD48EEB7-B7DC-335F-F797-360C9DBF1863}"/>
              </a:ext>
            </a:extLst>
          </p:cNvPr>
          <p:cNvPicPr>
            <a:picLocks noChangeAspect="1"/>
          </p:cNvPicPr>
          <p:nvPr/>
        </p:nvPicPr>
        <p:blipFill>
          <a:blip r:embed="rId4"/>
          <a:stretch>
            <a:fillRect/>
          </a:stretch>
        </p:blipFill>
        <p:spPr>
          <a:xfrm>
            <a:off x="117987" y="2605548"/>
            <a:ext cx="12074014" cy="1484347"/>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000" dirty="0">
                <a:latin typeface="Abadi" panose="020B0604020104020204" pitchFamily="34" charset="0"/>
              </a:rPr>
              <a:t>According to the graph, we can see that the Decision Tree has the highest score</a:t>
            </a:r>
            <a:endParaRPr lang="en-US" sz="20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n 2">
            <a:extLst>
              <a:ext uri="{FF2B5EF4-FFF2-40B4-BE49-F238E27FC236}">
                <a16:creationId xmlns:a16="http://schemas.microsoft.com/office/drawing/2014/main" id="{50D87A39-C5A6-3734-E02E-C67C00D4BF1B}"/>
              </a:ext>
            </a:extLst>
          </p:cNvPr>
          <p:cNvPicPr>
            <a:picLocks noChangeAspect="1"/>
          </p:cNvPicPr>
          <p:nvPr/>
        </p:nvPicPr>
        <p:blipFill>
          <a:blip r:embed="rId3"/>
          <a:stretch>
            <a:fillRect/>
          </a:stretch>
        </p:blipFill>
        <p:spPr>
          <a:xfrm>
            <a:off x="1223177" y="2755112"/>
            <a:ext cx="7491595" cy="387736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shows that the classifier can distinguish between the different classes. The major problem is the false positives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2">
            <a:extLst>
              <a:ext uri="{FF2B5EF4-FFF2-40B4-BE49-F238E27FC236}">
                <a16:creationId xmlns:a16="http://schemas.microsoft.com/office/drawing/2014/main" id="{88497191-1958-9C23-6012-ED9B1F597C84}"/>
              </a:ext>
            </a:extLst>
          </p:cNvPr>
          <p:cNvPicPr>
            <a:picLocks noChangeAspect="1"/>
          </p:cNvPicPr>
          <p:nvPr/>
        </p:nvPicPr>
        <p:blipFill>
          <a:blip r:embed="rId3"/>
          <a:stretch>
            <a:fillRect/>
          </a:stretch>
        </p:blipFill>
        <p:spPr>
          <a:xfrm>
            <a:off x="3710220" y="3329890"/>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192957"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and SSO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2">
              <a:lnSpc>
                <a:spcPct val="120000"/>
              </a:lnSpc>
              <a:spcBef>
                <a:spcPts val="1400"/>
              </a:spcBef>
            </a:pPr>
            <a:r>
              <a:rPr lang="en-US" sz="6200" dirty="0">
                <a:solidFill>
                  <a:schemeClr val="tx1"/>
                </a:solidFill>
                <a:latin typeface="Abadi" panose="020B0604020104020204" pitchFamily="34" charset="0"/>
              </a:rPr>
              <a:t>The SpaceX API was used along with web scraping</a:t>
            </a:r>
            <a:r>
              <a:rPr lang="en-US" sz="6200" dirty="0">
                <a:solidFill>
                  <a:schemeClr val="tx1"/>
                </a:solidFill>
              </a:rPr>
              <a:t> </a:t>
            </a:r>
          </a:p>
          <a:p>
            <a:pPr>
              <a:lnSpc>
                <a:spcPct val="120000"/>
              </a:lnSpc>
              <a:spcBef>
                <a:spcPts val="1400"/>
              </a:spcBef>
            </a:pPr>
            <a:r>
              <a:rPr lang="en-US" sz="9200" dirty="0">
                <a:solidFill>
                  <a:schemeClr val="accent3">
                    <a:lumMod val="25000"/>
                  </a:schemeClr>
                </a:solidFill>
                <a:latin typeface="Abadi"/>
              </a:rPr>
              <a:t>Perform data wrangling</a:t>
            </a:r>
          </a:p>
          <a:p>
            <a:pPr lvl="2">
              <a:lnSpc>
                <a:spcPct val="120000"/>
              </a:lnSpc>
              <a:spcBef>
                <a:spcPts val="1400"/>
              </a:spcBef>
            </a:pPr>
            <a:r>
              <a:rPr lang="en-US" sz="6200" dirty="0">
                <a:solidFill>
                  <a:schemeClr val="tx1"/>
                </a:solidFill>
                <a:latin typeface="Abadi" panose="020B0604020104020204" pitchFamily="34" charset="0"/>
              </a:rPr>
              <a:t>The data was collected and transformed into complex and disorganized datasets in more user-friendly formats for Machine Learning models </a:t>
            </a:r>
          </a:p>
          <a:p>
            <a:pPr>
              <a:lnSpc>
                <a:spcPct val="120000"/>
              </a:lnSpc>
              <a:spcBef>
                <a:spcPts val="1400"/>
              </a:spcBef>
            </a:pPr>
            <a:r>
              <a:rPr lang="en-US" sz="92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6400" dirty="0">
                <a:solidFill>
                  <a:schemeClr val="tx1"/>
                </a:solidFill>
                <a:latin typeface="Abadi" panose="020B0604020104020204" pitchFamily="34" charset="0"/>
              </a:rPr>
              <a:t>Different models, such as KNN or SVM, were created to evaluate which one provided the best results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sz="1600" dirty="0">
                <a:latin typeface="Abadi" panose="020B0604020104020204" pitchFamily="34" charset="0"/>
              </a:rPr>
              <a:t>The data is collected using the SpaceX API, and this data is transformed into JSON format and normalized. We filter the data to have information only on Falcon 9 rocket launches and export the file to CSV for future use</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3" name="Imagen 2">
            <a:extLst>
              <a:ext uri="{FF2B5EF4-FFF2-40B4-BE49-F238E27FC236}">
                <a16:creationId xmlns:a16="http://schemas.microsoft.com/office/drawing/2014/main" id="{1016368F-0635-13C7-4C74-492FB05717E7}"/>
              </a:ext>
            </a:extLst>
          </p:cNvPr>
          <p:cNvPicPr>
            <a:picLocks noChangeAspect="1"/>
          </p:cNvPicPr>
          <p:nvPr/>
        </p:nvPicPr>
        <p:blipFill>
          <a:blip r:embed="rId3"/>
          <a:stretch>
            <a:fillRect/>
          </a:stretch>
        </p:blipFill>
        <p:spPr>
          <a:xfrm>
            <a:off x="5403923" y="2968048"/>
            <a:ext cx="1247775" cy="3057525"/>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1600" dirty="0">
                <a:latin typeface="Abadi" panose="020B0604020104020204" pitchFamily="34" charset="0"/>
              </a:rPr>
              <a:t>I require the data from the SpaceX API. We transform the file to JSON and use the normalize method to convert it into a data frame. We filter the data to retain information only on Falcon 9 launches, remove any missing values, and export to CSV for future use.</a:t>
            </a: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600" dirty="0">
              <a:solidFill>
                <a:schemeClr val="accent3">
                  <a:lumMod val="25000"/>
                </a:schemeClr>
              </a:solidFill>
              <a:latin typeface="Abadi" panose="020B0604020104020204" pitchFamily="34" charset="0"/>
            </a:endParaRPr>
          </a:p>
          <a:p>
            <a:r>
              <a:rPr lang="en-US" sz="1600" dirty="0">
                <a:latin typeface="Abadi" panose="020B0604020104020204" pitchFamily="34" charset="0"/>
              </a:rPr>
              <a:t>GitHub url: </a:t>
            </a:r>
            <a:r>
              <a:rPr lang="en-US" sz="1600" dirty="0">
                <a:latin typeface="Abadi" panose="020B0604020104020204" pitchFamily="34" charset="0"/>
                <a:hlinkClick r:id="rId3" tooltip="https://github.com/Heleiley/Final-Assignment/blob/main/jupyter-labs-spacex-data-collection-api.ipynb"/>
              </a:rPr>
              <a:t>https://github.com/Heleiley/Final-Assignment/blob/main/jupyter-labs-spacex-data-collection-api.ipynb</a:t>
            </a:r>
            <a:endParaRPr lang="en-US" sz="1600" dirty="0">
              <a:latin typeface="Abadi" panose="020B0604020104020204" pitchFamily="34" charset="0"/>
            </a:endParaRPr>
          </a:p>
          <a:p>
            <a:pPr marL="0" indent="0">
              <a:buNone/>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Imagen 6">
            <a:extLst>
              <a:ext uri="{FF2B5EF4-FFF2-40B4-BE49-F238E27FC236}">
                <a16:creationId xmlns:a16="http://schemas.microsoft.com/office/drawing/2014/main" id="{9470EDB1-1A2C-F910-732C-9F7B97D7C95E}"/>
              </a:ext>
            </a:extLst>
          </p:cNvPr>
          <p:cNvPicPr>
            <a:picLocks noChangeAspect="1"/>
          </p:cNvPicPr>
          <p:nvPr/>
        </p:nvPicPr>
        <p:blipFill>
          <a:blip r:embed="rId4"/>
          <a:stretch>
            <a:fillRect/>
          </a:stretch>
        </p:blipFill>
        <p:spPr>
          <a:xfrm>
            <a:off x="6096000" y="1453113"/>
            <a:ext cx="4640263" cy="4434809"/>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1600" dirty="0">
                <a:latin typeface="Abadi" panose="020B0604020104020204" pitchFamily="34" charset="0"/>
              </a:rPr>
              <a:t>Data from Wikipedia about SpaceX's Falcon 9 launches was used. All the column names from the table were extracted, a new data frame was created with this data, and this data frame was exported to CSV for future use</a:t>
            </a:r>
            <a:endParaRPr lang="en-US" sz="16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https://github.com/Heleiley/Final-Assignment/blob/main/jupyter-labs-webscraping.ipynb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Imagen 6">
            <a:extLst>
              <a:ext uri="{FF2B5EF4-FFF2-40B4-BE49-F238E27FC236}">
                <a16:creationId xmlns:a16="http://schemas.microsoft.com/office/drawing/2014/main" id="{869F8B8A-B220-654B-5B26-256C421325DD}"/>
              </a:ext>
            </a:extLst>
          </p:cNvPr>
          <p:cNvPicPr>
            <a:picLocks noChangeAspect="1"/>
          </p:cNvPicPr>
          <p:nvPr/>
        </p:nvPicPr>
        <p:blipFill>
          <a:blip r:embed="rId4"/>
          <a:stretch>
            <a:fillRect/>
          </a:stretch>
        </p:blipFill>
        <p:spPr>
          <a:xfrm>
            <a:off x="6156453" y="1364041"/>
            <a:ext cx="4281325" cy="5102731"/>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520</TotalTime>
  <Words>2085</Words>
  <Application>Microsoft Office PowerPoint</Application>
  <PresentationFormat>Panorámica</PresentationFormat>
  <Paragraphs>196</Paragraphs>
  <Slides>47</Slides>
  <Notes>4</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47</vt:i4>
      </vt:variant>
    </vt:vector>
  </HeadingPairs>
  <TitlesOfParts>
    <vt:vector size="52" baseType="lpstr">
      <vt:lpstr>Abadi</vt:lpstr>
      <vt:lpstr>Arial</vt:lpstr>
      <vt:lpstr>Calibri</vt:lpstr>
      <vt:lpstr>IBM Plex Mono SemiBold</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Helei Ley</cp:lastModifiedBy>
  <cp:revision>203</cp:revision>
  <dcterms:created xsi:type="dcterms:W3CDTF">2021-04-29T18:58:34Z</dcterms:created>
  <dcterms:modified xsi:type="dcterms:W3CDTF">2024-11-20T00:40:31Z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